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5"/>
  </p:notesMasterIdLst>
  <p:sldIdLst>
    <p:sldId id="343" r:id="rId2"/>
    <p:sldId id="284" r:id="rId3"/>
    <p:sldId id="257" r:id="rId4"/>
    <p:sldId id="351" r:id="rId5"/>
    <p:sldId id="353" r:id="rId6"/>
    <p:sldId id="354" r:id="rId7"/>
    <p:sldId id="355" r:id="rId8"/>
    <p:sldId id="357" r:id="rId9"/>
    <p:sldId id="361" r:id="rId10"/>
    <p:sldId id="360" r:id="rId11"/>
    <p:sldId id="362" r:id="rId12"/>
    <p:sldId id="363" r:id="rId13"/>
    <p:sldId id="364" r:id="rId14"/>
    <p:sldId id="367" r:id="rId15"/>
    <p:sldId id="365" r:id="rId16"/>
    <p:sldId id="369" r:id="rId17"/>
    <p:sldId id="383" r:id="rId18"/>
    <p:sldId id="370" r:id="rId19"/>
    <p:sldId id="371" r:id="rId20"/>
    <p:sldId id="378" r:id="rId21"/>
    <p:sldId id="388" r:id="rId22"/>
    <p:sldId id="389" r:id="rId23"/>
    <p:sldId id="391" r:id="rId24"/>
    <p:sldId id="397" r:id="rId25"/>
    <p:sldId id="392" r:id="rId26"/>
    <p:sldId id="372" r:id="rId27"/>
    <p:sldId id="394" r:id="rId28"/>
    <p:sldId id="380" r:id="rId29"/>
    <p:sldId id="381" r:id="rId30"/>
    <p:sldId id="382" r:id="rId31"/>
    <p:sldId id="373" r:id="rId32"/>
    <p:sldId id="396" r:id="rId33"/>
    <p:sldId id="374" r:id="rId34"/>
    <p:sldId id="376" r:id="rId35"/>
    <p:sldId id="384" r:id="rId36"/>
    <p:sldId id="385" r:id="rId37"/>
    <p:sldId id="387" r:id="rId38"/>
    <p:sldId id="386" r:id="rId39"/>
    <p:sldId id="359" r:id="rId40"/>
    <p:sldId id="377" r:id="rId41"/>
    <p:sldId id="395" r:id="rId42"/>
    <p:sldId id="349" r:id="rId43"/>
    <p:sldId id="39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F"/>
    <a:srgbClr val="EDEFF7"/>
    <a:srgbClr val="D0D1D9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86616" autoAdjust="0"/>
  </p:normalViewPr>
  <p:slideViewPr>
    <p:cSldViewPr snapToGrid="0">
      <p:cViewPr varScale="1">
        <p:scale>
          <a:sx n="132" d="100"/>
          <a:sy n="132" d="100"/>
        </p:scale>
        <p:origin x="168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2018 Direct Written Premium (B)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Direct Written Premium (B)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Health</c:v>
                </c:pt>
                <c:pt idx="1">
                  <c:v>Life &amp; Annuity</c:v>
                </c:pt>
                <c:pt idx="2">
                  <c:v>Property &amp; Casualty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715.6</c:v>
                </c:pt>
                <c:pt idx="1">
                  <c:v>600.6</c:v>
                </c:pt>
                <c:pt idx="2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C-403B-8AEF-370D78185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038975"/>
        <c:axId val="1675717791"/>
      </c:barChart>
      <c:valAx>
        <c:axId val="16757177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038975"/>
        <c:crosses val="autoZero"/>
        <c:crossBetween val="between"/>
      </c:valAx>
      <c:catAx>
        <c:axId val="167603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7177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Premium ($M)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Marine Lines Combined</c:v>
                </c:pt>
                <c:pt idx="2">
                  <c:v>Commercial Multiple Peril</c:v>
                </c:pt>
                <c:pt idx="3">
                  <c:v>Commercial Auto</c:v>
                </c:pt>
                <c:pt idx="4">
                  <c:v>Fire and Allied Lines Combined</c:v>
                </c:pt>
                <c:pt idx="5">
                  <c:v>Workers' Compensation</c:v>
                </c:pt>
                <c:pt idx="6">
                  <c:v>Other and Product Liability Lines Combined</c:v>
                </c:pt>
                <c:pt idx="7">
                  <c:v>Homeowners &amp; Farmowners</c:v>
                </c:pt>
                <c:pt idx="8">
                  <c:v>Personal Auto</c:v>
                </c:pt>
              </c:strCache>
            </c:strRef>
          </c:cat>
          <c:val>
            <c:numRef>
              <c:f>Sheet1!$B$2:$B$10</c:f>
              <c:numCache>
                <c:formatCode>"$"#,##0,,</c:formatCode>
                <c:ptCount val="9"/>
                <c:pt idx="0">
                  <c:v>43239746</c:v>
                </c:pt>
                <c:pt idx="1">
                  <c:v>30396053</c:v>
                </c:pt>
                <c:pt idx="2">
                  <c:v>44450730</c:v>
                </c:pt>
                <c:pt idx="3">
                  <c:v>45416652</c:v>
                </c:pt>
                <c:pt idx="4">
                  <c:v>47919347</c:v>
                </c:pt>
                <c:pt idx="5">
                  <c:v>56251806</c:v>
                </c:pt>
                <c:pt idx="6">
                  <c:v>82038137</c:v>
                </c:pt>
                <c:pt idx="7">
                  <c:v>108831896</c:v>
                </c:pt>
                <c:pt idx="8">
                  <c:v>253949458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7-7146-BBB3-D68D769B4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9678527"/>
        <c:axId val="1693329087"/>
      </c:barChart>
      <c:catAx>
        <c:axId val="164967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29087"/>
        <c:crosses val="autoZero"/>
        <c:auto val="1"/>
        <c:lblAlgn val="ctr"/>
        <c:lblOffset val="100"/>
        <c:noMultiLvlLbl val="0"/>
      </c:catAx>
      <c:valAx>
        <c:axId val="1693329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67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>
        <a:xfrm>
          <a:off x="1144111" y="1954"/>
          <a:ext cx="5868258" cy="990573"/>
        </a:xfr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latin typeface="+mj-lt"/>
              <a:ea typeface="+mn-ea"/>
              <a:cs typeface="+mn-cs"/>
            </a:rPr>
            <a:t>LinkedIn</a:t>
          </a:r>
          <a:br>
            <a:rPr lang="en-US" sz="1600" dirty="0">
              <a:latin typeface="+mj-lt"/>
              <a:ea typeface="+mn-ea"/>
              <a:cs typeface="+mn-cs"/>
            </a:rPr>
          </a:br>
          <a:r>
            <a:rPr lang="en-US" sz="1600" cap="none" dirty="0">
              <a:latin typeface="+mj-lt"/>
              <a:ea typeface="+mn-ea"/>
              <a:cs typeface="+mn-cs"/>
            </a:rPr>
            <a:t>ActuarialHero</a:t>
          </a:r>
          <a:endParaRPr lang="en-US" sz="1600" dirty="0">
            <a:latin typeface="+mj-lt"/>
            <a:ea typeface="+mn-ea"/>
            <a:cs typeface="+mn-cs"/>
          </a:endParaRP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BC68B812-A325-41D8-A08E-C2392666DF66}">
      <dgm:prSet custT="1"/>
      <dgm:spPr>
        <a:xfrm>
          <a:off x="1144111" y="2478387"/>
          <a:ext cx="5868258" cy="990573"/>
        </a:xfr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latin typeface="+mj-lt"/>
              <a:ea typeface="+mn-ea"/>
              <a:cs typeface="+mn-cs"/>
            </a:rPr>
            <a:t>Email</a:t>
          </a:r>
          <a:br>
            <a:rPr lang="en-US" sz="1600" dirty="0">
              <a:latin typeface="+mj-lt"/>
              <a:ea typeface="+mn-ea"/>
              <a:cs typeface="+mn-cs"/>
            </a:rPr>
          </a:br>
          <a:r>
            <a:rPr lang="en-US" sz="1600" dirty="0">
              <a:latin typeface="+mj-lt"/>
              <a:ea typeface="+mn-ea"/>
              <a:cs typeface="+mn-cs"/>
            </a:rPr>
            <a:t>ActuarialHero@gmail.com</a:t>
          </a:r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899A4D3-2C9C-4287-A235-DE3E047E7C22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EA4BD492-063C-4B67-B2F7-C08CB328337E}" type="pres">
      <dgm:prSet presAssocID="{BC68B812-A325-41D8-A08E-C2392666DF66}" presName="compNode" presStyleCnt="0"/>
      <dgm:spPr/>
    </dgm:pt>
    <dgm:pt modelId="{AA942612-CA7A-414A-8A41-5AF47E8BF18D}" type="pres">
      <dgm:prSet presAssocID="{BC68B812-A325-41D8-A08E-C2392666DF66}" presName="iconBgRect" presStyleLbl="bgShp" presStyleIdx="0" presStyleCnt="2"/>
      <dgm:spPr>
        <a:noFill/>
      </dgm:spPr>
    </dgm:pt>
    <dgm:pt modelId="{501CE67F-3782-42E8-B14B-7322FA3A6AF9}" type="pres">
      <dgm:prSet presAssocID="{BC68B812-A325-41D8-A08E-C2392666DF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DD1F19D-F3F5-4EAE-8108-BE4892B97AFD}" type="pres">
      <dgm:prSet presAssocID="{BC68B812-A325-41D8-A08E-C2392666DF66}" presName="spaceRect" presStyleCnt="0"/>
      <dgm:spPr/>
    </dgm:pt>
    <dgm:pt modelId="{9E96DB26-9770-4D6D-9455-A20B7E0EBF8C}" type="pres">
      <dgm:prSet presAssocID="{BC68B812-A325-41D8-A08E-C2392666DF66}" presName="textRect" presStyleLbl="revTx" presStyleIdx="0" presStyleCnt="2" custScaleX="160329">
        <dgm:presLayoutVars>
          <dgm:chMax val="1"/>
          <dgm:chPref val="1"/>
        </dgm:presLayoutVars>
      </dgm:prSet>
      <dgm:spPr>
        <a:prstGeom prst="rect">
          <a:avLst/>
        </a:prstGeom>
      </dgm:spPr>
    </dgm:pt>
    <dgm:pt modelId="{04AC7B5B-1CE3-634A-8D7A-EAC00CA3520D}" type="pres">
      <dgm:prSet presAssocID="{E950D3C2-0472-429B-98B0-86C856FA65A1}" presName="sibTrans" presStyleCnt="0"/>
      <dgm:spPr/>
    </dgm:pt>
    <dgm:pt modelId="{0094CD39-7002-4B5E-877D-02B6B0E6C685}" type="pres">
      <dgm:prSet presAssocID="{65B3944D-D926-4D0F-A305-F5740000747A}" presName="compNode" presStyleCnt="0"/>
      <dgm:spPr/>
    </dgm:pt>
    <dgm:pt modelId="{C9BCC0A7-4EA9-444D-A661-6CD0349FA8B7}" type="pres">
      <dgm:prSet presAssocID="{65B3944D-D926-4D0F-A305-F5740000747A}" presName="iconBgRect" presStyleLbl="bgShp" presStyleIdx="1" presStyleCnt="2"/>
      <dgm:spPr>
        <a:noFill/>
      </dgm:spPr>
    </dgm:pt>
    <dgm:pt modelId="{9F9A0A13-80DE-4152-AD0B-F1B57BDDE11D}" type="pres">
      <dgm:prSet presAssocID="{65B3944D-D926-4D0F-A305-F574000074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A480AFC6-EE27-4614-AC1B-B7796E444EDF}" type="pres">
      <dgm:prSet presAssocID="{65B3944D-D926-4D0F-A305-F5740000747A}" presName="spaceRect" presStyleCnt="0"/>
      <dgm:spPr/>
    </dgm:pt>
    <dgm:pt modelId="{9053032A-E668-4011-8EE5-5E356FF2FB6B}" type="pres">
      <dgm:prSet presAssocID="{65B3944D-D926-4D0F-A305-F5740000747A}" presName="textRect" presStyleLbl="revTx" presStyleIdx="1" presStyleCnt="2" custScaleX="120071">
        <dgm:presLayoutVars>
          <dgm:chMax val="1"/>
          <dgm:chPref val="1"/>
        </dgm:presLayoutVars>
      </dgm:prSet>
      <dgm:spPr>
        <a:prstGeom prst="rect">
          <a:avLst/>
        </a:prstGeom>
      </dgm:spPr>
    </dgm:pt>
  </dgm:ptLst>
  <dgm:cxnLst>
    <dgm:cxn modelId="{78443535-870A-804D-9021-FC2091CAA81C}" type="presOf" srcId="{BC68B812-A325-41D8-A08E-C2392666DF66}" destId="{9E96DB26-9770-4D6D-9455-A20B7E0EBF8C}" srcOrd="0" destOrd="0" presId="urn:microsoft.com/office/officeart/2018/5/layout/IconCircleLabelList"/>
    <dgm:cxn modelId="{027F8C62-5A2E-6F49-9A0F-AA107A238F8A}" type="presOf" srcId="{D7951F77-4E36-4893-91C6-3151A6D51694}" destId="{F899A4D3-2C9C-4287-A235-DE3E047E7C22}" srcOrd="0" destOrd="0" presId="urn:microsoft.com/office/officeart/2018/5/layout/IconCircleLabelList"/>
    <dgm:cxn modelId="{92D3A76D-ADBB-49F3-861D-D2B74F81812E}" srcId="{D7951F77-4E36-4893-91C6-3151A6D51694}" destId="{65B3944D-D926-4D0F-A305-F5740000747A}" srcOrd="1" destOrd="0" parTransId="{2EA7AC4A-E82B-43F0-A6EA-F599428578FC}" sibTransId="{8862CE7B-AE72-45E8-B982-5279C14F7985}"/>
    <dgm:cxn modelId="{AAD26E9B-C129-46B7-BFCC-98D5999B6B9A}" srcId="{D7951F77-4E36-4893-91C6-3151A6D51694}" destId="{BC68B812-A325-41D8-A08E-C2392666DF66}" srcOrd="0" destOrd="0" parTransId="{23A01A1D-B409-49E7-91BA-2321B9A237C2}" sibTransId="{E950D3C2-0472-429B-98B0-86C856FA65A1}"/>
    <dgm:cxn modelId="{99DFB9E4-1AAE-3943-9F26-83E4976895C3}" type="presOf" srcId="{65B3944D-D926-4D0F-A305-F5740000747A}" destId="{9053032A-E668-4011-8EE5-5E356FF2FB6B}" srcOrd="0" destOrd="0" presId="urn:microsoft.com/office/officeart/2018/5/layout/IconCircleLabelList"/>
    <dgm:cxn modelId="{B32297E2-2159-9747-9DAE-6E6759563037}" type="presParOf" srcId="{F899A4D3-2C9C-4287-A235-DE3E047E7C22}" destId="{EA4BD492-063C-4B67-B2F7-C08CB328337E}" srcOrd="0" destOrd="0" presId="urn:microsoft.com/office/officeart/2018/5/layout/IconCircleLabelList"/>
    <dgm:cxn modelId="{F215BB1B-FAC6-0142-9C64-6B9F5C80B470}" type="presParOf" srcId="{EA4BD492-063C-4B67-B2F7-C08CB328337E}" destId="{AA942612-CA7A-414A-8A41-5AF47E8BF18D}" srcOrd="0" destOrd="0" presId="urn:microsoft.com/office/officeart/2018/5/layout/IconCircleLabelList"/>
    <dgm:cxn modelId="{128AF843-CDF3-1243-A3A8-33734AF9C103}" type="presParOf" srcId="{EA4BD492-063C-4B67-B2F7-C08CB328337E}" destId="{501CE67F-3782-42E8-B14B-7322FA3A6AF9}" srcOrd="1" destOrd="0" presId="urn:microsoft.com/office/officeart/2018/5/layout/IconCircleLabelList"/>
    <dgm:cxn modelId="{DA52BAA8-559F-BB40-9AE5-7396AEC9B860}" type="presParOf" srcId="{EA4BD492-063C-4B67-B2F7-C08CB328337E}" destId="{4DD1F19D-F3F5-4EAE-8108-BE4892B97AFD}" srcOrd="2" destOrd="0" presId="urn:microsoft.com/office/officeart/2018/5/layout/IconCircleLabelList"/>
    <dgm:cxn modelId="{25012C84-C092-6549-BE22-D9E59DB043C1}" type="presParOf" srcId="{EA4BD492-063C-4B67-B2F7-C08CB328337E}" destId="{9E96DB26-9770-4D6D-9455-A20B7E0EBF8C}" srcOrd="3" destOrd="0" presId="urn:microsoft.com/office/officeart/2018/5/layout/IconCircleLabelList"/>
    <dgm:cxn modelId="{280425F7-239E-534C-A647-B53B2FC5441A}" type="presParOf" srcId="{F899A4D3-2C9C-4287-A235-DE3E047E7C22}" destId="{04AC7B5B-1CE3-634A-8D7A-EAC00CA3520D}" srcOrd="1" destOrd="0" presId="urn:microsoft.com/office/officeart/2018/5/layout/IconCircleLabelList"/>
    <dgm:cxn modelId="{2CFA362B-FD78-3343-9459-78A83AD18143}" type="presParOf" srcId="{F899A4D3-2C9C-4287-A235-DE3E047E7C22}" destId="{0094CD39-7002-4B5E-877D-02B6B0E6C685}" srcOrd="2" destOrd="0" presId="urn:microsoft.com/office/officeart/2018/5/layout/IconCircleLabelList"/>
    <dgm:cxn modelId="{B8A2981E-9D4C-8542-B32D-3E1AC897537E}" type="presParOf" srcId="{0094CD39-7002-4B5E-877D-02B6B0E6C685}" destId="{C9BCC0A7-4EA9-444D-A661-6CD0349FA8B7}" srcOrd="0" destOrd="0" presId="urn:microsoft.com/office/officeart/2018/5/layout/IconCircleLabelList"/>
    <dgm:cxn modelId="{BC5BA79F-2F42-0F4D-9656-7BF8178F0C68}" type="presParOf" srcId="{0094CD39-7002-4B5E-877D-02B6B0E6C685}" destId="{9F9A0A13-80DE-4152-AD0B-F1B57BDDE11D}" srcOrd="1" destOrd="0" presId="urn:microsoft.com/office/officeart/2018/5/layout/IconCircleLabelList"/>
    <dgm:cxn modelId="{B544523B-47E2-174E-B826-FE3A9721896B}" type="presParOf" srcId="{0094CD39-7002-4B5E-877D-02B6B0E6C685}" destId="{A480AFC6-EE27-4614-AC1B-B7796E444EDF}" srcOrd="2" destOrd="0" presId="urn:microsoft.com/office/officeart/2018/5/layout/IconCircleLabelList"/>
    <dgm:cxn modelId="{7F72E471-5960-8041-9304-502C8C375A9A}" type="presParOf" srcId="{0094CD39-7002-4B5E-877D-02B6B0E6C685}" destId="{9053032A-E668-4011-8EE5-5E356FF2FB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42612-CA7A-414A-8A41-5AF47E8BF18D}">
      <dsp:nvSpPr>
        <dsp:cNvPr id="0" name=""/>
        <dsp:cNvSpPr/>
      </dsp:nvSpPr>
      <dsp:spPr>
        <a:xfrm>
          <a:off x="1678314" y="170393"/>
          <a:ext cx="2058750" cy="205875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CE67F-3782-42E8-B14B-7322FA3A6AF9}">
      <dsp:nvSpPr>
        <dsp:cNvPr id="0" name=""/>
        <dsp:cNvSpPr/>
      </dsp:nvSpPr>
      <dsp:spPr>
        <a:xfrm>
          <a:off x="2117064" y="609144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6DB26-9770-4D6D-9455-A20B7E0EBF8C}">
      <dsp:nvSpPr>
        <dsp:cNvPr id="0" name=""/>
        <dsp:cNvSpPr/>
      </dsp:nvSpPr>
      <dsp:spPr>
        <a:xfrm>
          <a:off x="2137" y="2870394"/>
          <a:ext cx="54111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latin typeface="+mj-lt"/>
              <a:ea typeface="+mn-ea"/>
              <a:cs typeface="+mn-cs"/>
            </a:rPr>
            <a:t>Email</a:t>
          </a:r>
          <a:br>
            <a:rPr lang="en-US" sz="1600" kern="1200" dirty="0">
              <a:latin typeface="+mj-lt"/>
              <a:ea typeface="+mn-ea"/>
              <a:cs typeface="+mn-cs"/>
            </a:rPr>
          </a:br>
          <a:r>
            <a:rPr lang="en-US" sz="1600" kern="1200" dirty="0">
              <a:latin typeface="+mj-lt"/>
              <a:ea typeface="+mn-ea"/>
              <a:cs typeface="+mn-cs"/>
            </a:rPr>
            <a:t>ActuarialHero@gmail.com</a:t>
          </a:r>
        </a:p>
      </dsp:txBody>
      <dsp:txXfrm>
        <a:off x="2137" y="2870394"/>
        <a:ext cx="5411103" cy="720000"/>
      </dsp:txXfrm>
    </dsp:sp>
    <dsp:sp modelId="{C9BCC0A7-4EA9-444D-A661-6CD0349FA8B7}">
      <dsp:nvSpPr>
        <dsp:cNvPr id="0" name=""/>
        <dsp:cNvSpPr/>
      </dsp:nvSpPr>
      <dsp:spPr>
        <a:xfrm>
          <a:off x="7000689" y="170393"/>
          <a:ext cx="2058750" cy="205875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A0A13-80DE-4152-AD0B-F1B57BDDE11D}">
      <dsp:nvSpPr>
        <dsp:cNvPr id="0" name=""/>
        <dsp:cNvSpPr/>
      </dsp:nvSpPr>
      <dsp:spPr>
        <a:xfrm>
          <a:off x="7439439" y="609144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3032A-E668-4011-8EE5-5E356FF2FB6B}">
      <dsp:nvSpPr>
        <dsp:cNvPr id="0" name=""/>
        <dsp:cNvSpPr/>
      </dsp:nvSpPr>
      <dsp:spPr>
        <a:xfrm>
          <a:off x="6003866" y="2870394"/>
          <a:ext cx="40523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latin typeface="+mj-lt"/>
              <a:ea typeface="+mn-ea"/>
              <a:cs typeface="+mn-cs"/>
            </a:rPr>
            <a:t>LinkedIn</a:t>
          </a:r>
          <a:br>
            <a:rPr lang="en-US" sz="1600" kern="1200" dirty="0">
              <a:latin typeface="+mj-lt"/>
              <a:ea typeface="+mn-ea"/>
              <a:cs typeface="+mn-cs"/>
            </a:rPr>
          </a:br>
          <a:r>
            <a:rPr lang="en-US" sz="1600" kern="1200" cap="none" dirty="0">
              <a:latin typeface="+mj-lt"/>
              <a:ea typeface="+mn-ea"/>
              <a:cs typeface="+mn-cs"/>
            </a:rPr>
            <a:t>ActuarialHero</a:t>
          </a:r>
          <a:endParaRPr lang="en-US" sz="1600" kern="1200" dirty="0">
            <a:latin typeface="+mj-lt"/>
            <a:ea typeface="+mn-ea"/>
            <a:cs typeface="+mn-cs"/>
          </a:endParaRPr>
        </a:p>
      </dsp:txBody>
      <dsp:txXfrm>
        <a:off x="6003866" y="2870394"/>
        <a:ext cx="405239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BDA03-6B90-E44F-86F6-9A36EB7C83B6}" type="datetimeFigureOut">
              <a:rPr lang="en-US" smtClean="0"/>
              <a:t>10/26/20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3856-AF65-3648-A3C9-4302DEB2C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i.org/fact-statistic/facts-statistics-industry-over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2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6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Denotes required by the state of Kansas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3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40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\text{Base Rate} &amp;= \frac{\text{Estimated Average Losses} + \text{Fixed Expense Per Policy}}{1 - \text{Variable Expense \%} - \text{Target Profit \%}}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\$1250 &amp;= \frac{\$800 + \$200}{1 - 15\% - 5\%}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5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9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74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6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5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shamelessly stolen from The Zebra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53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47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0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01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2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32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64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21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9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7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3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1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expensive: MI ($3,100/yr), LA ($2,400/yr), FL</a:t>
            </a:r>
          </a:p>
          <a:p>
            <a:r>
              <a:rPr lang="en-US" dirty="0"/>
              <a:t>Least Expensive: ME ($935/yr), NC $955/yr), VA ($1,005/yr)</a:t>
            </a:r>
          </a:p>
          <a:p>
            <a:endParaRPr lang="en-US" dirty="0"/>
          </a:p>
          <a:p>
            <a:r>
              <a:rPr lang="en-US" dirty="0"/>
              <a:t>Most expensive: Detroit ($6,200), New Orleans ($3,735), Hialeah, FL $3,179, Miami ($3075)</a:t>
            </a:r>
          </a:p>
          <a:p>
            <a:r>
              <a:rPr lang="en-US" dirty="0"/>
              <a:t>Least Expensive: Winston-Salem ($847), Greensboro ($945), Durham ($951)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94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50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BMW i8 is over $4,000</a:t>
            </a:r>
          </a:p>
          <a:p>
            <a:r>
              <a:rPr lang="en-US" dirty="0"/>
              <a:t>Tesla Model S is about $3,500 – Elon Musk Insurance Company</a:t>
            </a:r>
          </a:p>
          <a:p>
            <a:endParaRPr lang="en-US" dirty="0"/>
          </a:p>
          <a:p>
            <a:r>
              <a:rPr lang="en-US" dirty="0"/>
              <a:t>Fiat 500, Subaru Outback, Ford Escape, Honda CRV are all 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84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87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25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0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Went to Zebra yesterday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2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58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3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07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98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2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3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2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Direct Written Premium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https://www.iii.org/fact-statistic/facts-statistics-industry-overview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&amp; Annuity also includes $197.5B in health premium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P&amp;C includes $6.5B in health premium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GDP is about $21.43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2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7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3856-AF65-3648-A3C9-4302DEB2C8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5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10/26/20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thispersondoesnotexist.com/" TargetMode="External"/><Relationship Id="rId3" Type="http://schemas.openxmlformats.org/officeDocument/2006/relationships/hyperlink" Target="https://www.casact.org/library/studynotes/werner_modlin_ratemaking.pdf" TargetMode="External"/><Relationship Id="rId7" Type="http://schemas.openxmlformats.org/officeDocument/2006/relationships/hyperlink" Target="https://insurance.kansas.gov/auto-insurance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thezebra.com/state-of-insurance/auto/2020/" TargetMode="External"/><Relationship Id="rId5" Type="http://schemas.openxmlformats.org/officeDocument/2006/relationships/hyperlink" Target="https://www.beanactuary.org/" TargetMode="External"/><Relationship Id="rId10" Type="http://schemas.openxmlformats.org/officeDocument/2006/relationships/hyperlink" Target="https://www.gatorrescue.com/" TargetMode="External"/><Relationship Id="rId4" Type="http://schemas.openxmlformats.org/officeDocument/2006/relationships/hyperlink" Target="http://www.casact.org/library/studynotes/Friedland_estimating.pdf" TargetMode="External"/><Relationship Id="rId9" Type="http://schemas.openxmlformats.org/officeDocument/2006/relationships/hyperlink" Target="https://xkcd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Auto Insurance Rating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Kevin McBeth, FCAS, MAAA</a:t>
            </a:r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CAB-F8C6-8144-8449-61A9E15A1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Personal Auto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E7CE3-2529-0848-8BC6-5D4FDACF9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4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BD5EA-B6C0-0449-9ACB-7EF61A1405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6F9FF"/>
          </a:solidFill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/>
              <a:t>Bodily Injury Liability</a:t>
            </a:r>
            <a:r>
              <a:rPr lang="en-US" dirty="0"/>
              <a:t> pays for the other person’s medical expenses, rehabilitation, funeral costs, and other covered costs if you or your family are at fault in an auto accident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/>
              <a:t>Property Damage Liability</a:t>
            </a:r>
            <a:r>
              <a:rPr lang="en-US" dirty="0"/>
              <a:t> pays when you or your family members damage other property in an accident.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/>
              <a:t>Personal Injury Protection </a:t>
            </a:r>
            <a:r>
              <a:rPr lang="en-US" dirty="0"/>
              <a:t>(PIP or No-Fault) pays for medical expenses, rehabilitation, funeral expenses, lost wages, and in-home assistance for you and your passengers injured in an accident, regardless of who is at fault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/>
              <a:t>Uninsured/Underinsured Motorist Protection </a:t>
            </a:r>
            <a:r>
              <a:rPr lang="en-US" dirty="0"/>
              <a:t>pays you or your passengers for medical, rehabilitation, and funeral costs.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Comprehensive</a:t>
            </a:r>
            <a:r>
              <a:rPr lang="en-US" dirty="0"/>
              <a:t> pays for damage to your auto resulting from windstorm, fire, hail, etc.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Collision</a:t>
            </a:r>
            <a:r>
              <a:rPr lang="en-US" dirty="0"/>
              <a:t> pays for the repair of your car in a collision or rollover.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6EF5A3-C6D8-2A4A-A0CA-FB4D7A28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Auto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49F56-E3FA-F942-8CAB-9D4D4A1C41A3}"/>
              </a:ext>
            </a:extLst>
          </p:cNvPr>
          <p:cNvSpPr txBox="1"/>
          <p:nvPr/>
        </p:nvSpPr>
        <p:spPr>
          <a:xfrm>
            <a:off x="6776186" y="6446838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Denotes required by the state of Kansas</a:t>
            </a:r>
          </a:p>
        </p:txBody>
      </p:sp>
    </p:spTree>
    <p:extLst>
      <p:ext uri="{BB962C8B-B14F-4D97-AF65-F5344CB8AC3E}">
        <p14:creationId xmlns:p14="http://schemas.microsoft.com/office/powerpoint/2010/main" val="4841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5C4525-4CA2-6640-A221-398B8ADEB4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6593560"/>
              </p:ext>
            </p:extLst>
          </p:nvPr>
        </p:nvGraphicFramePr>
        <p:xfrm>
          <a:off x="1097279" y="1835889"/>
          <a:ext cx="10058399" cy="407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526">
                  <a:extLst>
                    <a:ext uri="{9D8B030D-6E8A-4147-A177-3AD203B41FA5}">
                      <a16:colId xmlns:a16="http://schemas.microsoft.com/office/drawing/2014/main" val="1770262991"/>
                    </a:ext>
                  </a:extLst>
                </a:gridCol>
                <a:gridCol w="2641873">
                  <a:extLst>
                    <a:ext uri="{9D8B030D-6E8A-4147-A177-3AD203B41FA5}">
                      <a16:colId xmlns:a16="http://schemas.microsoft.com/office/drawing/2014/main" val="2032714774"/>
                    </a:ext>
                  </a:extLst>
                </a:gridCol>
              </a:tblGrid>
              <a:tr h="33993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 of 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63183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Loss and Loss Adjustment Expense Ratio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79.5%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085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Incurred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14003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Defense and Cost Containment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67571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Adjusting and Other Expenses Incurred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68612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Operating Expenses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22.8%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62649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Net Commission &amp; Brokerage Expenses Incurred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39235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Taxes, Licenses and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556335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Other Acquisition and Field Supervision Expenses Incurred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66061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2"/>
                      <a:r>
                        <a:rPr lang="en-US" sz="1600" dirty="0"/>
                        <a:t>General Expenses Incurred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26235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Dividends to Policyholders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0.4%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697184"/>
                  </a:ext>
                </a:extLst>
              </a:tr>
              <a:tr h="339937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Combined Ratio After Dividends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102.7%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5521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E6AB047-4DCF-3A46-BE27-8D7637C9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Auto Premium Composition</a:t>
            </a:r>
          </a:p>
        </p:txBody>
      </p:sp>
    </p:spTree>
    <p:extLst>
      <p:ext uri="{BB962C8B-B14F-4D97-AF65-F5344CB8AC3E}">
        <p14:creationId xmlns:p14="http://schemas.microsoft.com/office/powerpoint/2010/main" val="94727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626F1-3300-414E-B27D-15B94E3A4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AAC77-905B-BE40-9F87-A09E643CA1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Insurance carriers review and adjust their overall base rate to account for their loss and expenses ratios as well as target profitability.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A3D6C-2316-434F-A73E-0935257A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Classification rating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23C94-D189-D74D-B5D1-0CF5F1521A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Insurance carriers charge different insureds different rates based on attributes of the risk by grouping them into classes and assigning different relativities (factors) to those classes.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886862-7663-DD4F-AA3F-0885ADCC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components of rating</a:t>
            </a:r>
          </a:p>
        </p:txBody>
      </p:sp>
    </p:spTree>
    <p:extLst>
      <p:ext uri="{BB962C8B-B14F-4D97-AF65-F5344CB8AC3E}">
        <p14:creationId xmlns:p14="http://schemas.microsoft.com/office/powerpoint/2010/main" val="23287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57C81-0EA0-2F47-B84D-BE680626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Base RAte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D47376-AEC2-EF4E-AE3F-9C3F3951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108201"/>
            <a:ext cx="6781800" cy="5207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F71ECB-0FE1-5849-B0D3-86DEF7A1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8201"/>
            <a:ext cx="10058400" cy="3760891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Estimated Average Losses = $800</a:t>
            </a:r>
          </a:p>
          <a:p>
            <a:r>
              <a:rPr lang="en-US" sz="1600" dirty="0"/>
              <a:t>Fixed Expense Per Policy = $200</a:t>
            </a:r>
          </a:p>
          <a:p>
            <a:r>
              <a:rPr lang="en-US" sz="1600" dirty="0"/>
              <a:t>Variable Expense = 15%</a:t>
            </a:r>
          </a:p>
          <a:p>
            <a:r>
              <a:rPr lang="en-US" sz="1600" dirty="0"/>
              <a:t>Target Profit = 5%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14F04F-2EF0-574E-B628-395D2902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898939"/>
            <a:ext cx="2286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1EE08F-A484-2140-AE3F-15A905C4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90266" cy="376089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Statistical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Statistical Significance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Homogeneity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Credibility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Operational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Inexpensive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Verifiable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41BD3-0CCA-CC4D-97A3-00A4173C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Rating Variables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3BB2A5D-E725-CF4A-870C-C038605A3511}"/>
              </a:ext>
            </a:extLst>
          </p:cNvPr>
          <p:cNvSpPr txBox="1">
            <a:spLocks/>
          </p:cNvSpPr>
          <p:nvPr/>
        </p:nvSpPr>
        <p:spPr>
          <a:xfrm>
            <a:off x="6804454" y="2108200"/>
            <a:ext cx="429026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Social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Affordability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Causality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Controllability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Privacy Concerns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6086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3083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variables are used in auto rating?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ED1B1-6FE0-FA43-95C4-366DBD1F1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pc="200" dirty="0"/>
              <a:t>”It depends…”</a:t>
            </a:r>
            <a:endParaRPr lang="en-US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carrier rates auto insurance differently</a:t>
            </a:r>
          </a:p>
          <a:p>
            <a:pPr lvl="1"/>
            <a:r>
              <a:rPr lang="en-US" dirty="0"/>
              <a:t>Different carriers have different variables in their rating</a:t>
            </a:r>
          </a:p>
          <a:p>
            <a:pPr lvl="2"/>
            <a:r>
              <a:rPr lang="en-US" dirty="0"/>
              <a:t>Sometimes this even differs by state due to regulation</a:t>
            </a:r>
          </a:p>
          <a:p>
            <a:pPr lvl="1"/>
            <a:r>
              <a:rPr lang="en-US" dirty="0"/>
              <a:t>Even if two carriers have variables in common, the factors likely differ</a:t>
            </a:r>
          </a:p>
          <a:p>
            <a:pPr lvl="1"/>
            <a:r>
              <a:rPr lang="en-US" dirty="0"/>
              <a:t>Carriers go to different extents to verify variables</a:t>
            </a:r>
          </a:p>
          <a:p>
            <a:pPr lvl="2"/>
            <a:r>
              <a:rPr lang="en-US" dirty="0"/>
              <a:t>Some only verify when first writing someone (for example, ordering a Motor Vehicle Record at new business)</a:t>
            </a:r>
          </a:p>
          <a:p>
            <a:pPr lvl="2"/>
            <a:r>
              <a:rPr lang="en-US" dirty="0"/>
              <a:t>Some never verify some variables</a:t>
            </a:r>
          </a:p>
          <a:p>
            <a:pPr lvl="2"/>
            <a:r>
              <a:rPr lang="en-US" dirty="0"/>
              <a:t>Some have models to determine when to run reports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begin…</a:t>
            </a:r>
          </a:p>
        </p:txBody>
      </p:sp>
    </p:spTree>
    <p:extLst>
      <p:ext uri="{BB962C8B-B14F-4D97-AF65-F5344CB8AC3E}">
        <p14:creationId xmlns:p14="http://schemas.microsoft.com/office/powerpoint/2010/main" val="81945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you are</a:t>
            </a:r>
          </a:p>
          <a:p>
            <a:r>
              <a:rPr lang="en-US" dirty="0"/>
              <a:t>How you drive</a:t>
            </a:r>
          </a:p>
          <a:p>
            <a:r>
              <a:rPr lang="en-US" dirty="0"/>
              <a:t>Where you live</a:t>
            </a:r>
          </a:p>
          <a:p>
            <a:r>
              <a:rPr lang="en-US" dirty="0"/>
              <a:t>What you drive</a:t>
            </a:r>
          </a:p>
          <a:p>
            <a:r>
              <a:rPr lang="en-US" dirty="0"/>
              <a:t>Coverage Options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Personal Auto rating variables</a:t>
            </a:r>
          </a:p>
        </p:txBody>
      </p:sp>
    </p:spTree>
    <p:extLst>
      <p:ext uri="{BB962C8B-B14F-4D97-AF65-F5344CB8AC3E}">
        <p14:creationId xmlns:p14="http://schemas.microsoft.com/office/powerpoint/2010/main" val="25383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Gender </a:t>
            </a:r>
          </a:p>
          <a:p>
            <a:r>
              <a:rPr lang="en-US" dirty="0"/>
              <a:t>Credit Score</a:t>
            </a:r>
          </a:p>
          <a:p>
            <a:r>
              <a:rPr lang="en-US" dirty="0"/>
              <a:t>Marital Status</a:t>
            </a:r>
          </a:p>
          <a:p>
            <a:r>
              <a:rPr lang="en-US" dirty="0"/>
              <a:t>“Householding”</a:t>
            </a:r>
          </a:p>
          <a:p>
            <a:r>
              <a:rPr lang="en-US" dirty="0"/>
              <a:t>Your Education</a:t>
            </a:r>
          </a:p>
          <a:p>
            <a:r>
              <a:rPr lang="en-US" dirty="0"/>
              <a:t>Your Occupation</a:t>
            </a:r>
          </a:p>
          <a:p>
            <a:r>
              <a:rPr lang="en-US" dirty="0"/>
              <a:t>Criminal Background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Who you Are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2CA3507-054F-6447-89F5-16C0776CF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689522"/>
            <a:ext cx="4179570" cy="4179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5D4D3-7E09-5E42-980B-D79A0104613C}"/>
              </a:ext>
            </a:extLst>
          </p:cNvPr>
          <p:cNvSpPr txBox="1"/>
          <p:nvPr/>
        </p:nvSpPr>
        <p:spPr>
          <a:xfrm>
            <a:off x="7457730" y="6435726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thispersondoesnotexist.com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4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942872"/>
            <a:ext cx="4157296" cy="1292750"/>
          </a:xfrm>
        </p:spPr>
        <p:txBody>
          <a:bodyPr/>
          <a:lstStyle/>
          <a:p>
            <a:r>
              <a:rPr lang="en-US" dirty="0"/>
              <a:t>Kevin McBeth</a:t>
            </a:r>
            <a:br>
              <a:rPr lang="en-US" dirty="0"/>
            </a:br>
            <a:r>
              <a:rPr lang="en-US" dirty="0"/>
              <a:t>FCAS, MAAA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7896" y="2281657"/>
            <a:ext cx="5036654" cy="3633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Senior Actuary &amp; Head of Data Science</a:t>
            </a:r>
          </a:p>
          <a:p>
            <a:r>
              <a:rPr lang="en-US" dirty="0"/>
              <a:t>Explore Information Services</a:t>
            </a:r>
          </a:p>
          <a:p>
            <a:r>
              <a:rPr lang="en-US" dirty="0"/>
              <a:t>Minneapolis, MN</a:t>
            </a:r>
          </a:p>
          <a:p>
            <a:endParaRPr lang="en-US" dirty="0"/>
          </a:p>
          <a:p>
            <a:r>
              <a:rPr lang="en-US" dirty="0"/>
              <a:t>Fellow of the Casualty Actuarial Society</a:t>
            </a:r>
          </a:p>
          <a:p>
            <a:r>
              <a:rPr lang="en-US" dirty="0"/>
              <a:t>Member of the American Academy of Actuaries</a:t>
            </a:r>
          </a:p>
          <a:p>
            <a:endParaRPr lang="en-US" dirty="0"/>
          </a:p>
          <a:p>
            <a:r>
              <a:rPr lang="en-US" dirty="0"/>
              <a:t>B.S. from Kansas State (2007)</a:t>
            </a:r>
          </a:p>
          <a:p>
            <a:r>
              <a:rPr lang="en-US" dirty="0"/>
              <a:t>Economics, Mathematics, &amp; Statistics</a:t>
            </a:r>
          </a:p>
        </p:txBody>
      </p:sp>
      <p:pic>
        <p:nvPicPr>
          <p:cNvPr id="5" name="Picture Placeholder 4" descr="A picture containing person, reptile, holding, indoor&#10;&#10;Description automatically generated">
            <a:extLst>
              <a:ext uri="{FF2B5EF4-FFF2-40B4-BE49-F238E27FC236}">
                <a16:creationId xmlns:a16="http://schemas.microsoft.com/office/drawing/2014/main" id="{7C14FD3C-0D55-D14E-B165-D8CCD17C0F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10" b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Who you Are - 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D8360-976C-8D40-A45D-DCD6C839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91" y="1530455"/>
            <a:ext cx="9305017" cy="4539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0AAB1-AA2E-DC4E-8C2A-D908E2D2BDC6}"/>
              </a:ext>
            </a:extLst>
          </p:cNvPr>
          <p:cNvSpPr txBox="1"/>
          <p:nvPr/>
        </p:nvSpPr>
        <p:spPr>
          <a:xfrm>
            <a:off x="9444037" y="6473361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Zebra</a:t>
            </a:r>
          </a:p>
        </p:txBody>
      </p:sp>
    </p:spTree>
    <p:extLst>
      <p:ext uri="{BB962C8B-B14F-4D97-AF65-F5344CB8AC3E}">
        <p14:creationId xmlns:p14="http://schemas.microsoft.com/office/powerpoint/2010/main" val="21375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hape, circle&#10;&#10;Description automatically generated">
            <a:extLst>
              <a:ext uri="{FF2B5EF4-FFF2-40B4-BE49-F238E27FC236}">
                <a16:creationId xmlns:a16="http://schemas.microsoft.com/office/drawing/2014/main" id="{CF85CFB8-EA16-8B43-B955-C41734FA70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838952" y="2165350"/>
            <a:ext cx="3810000" cy="2527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056E9-3837-5E48-8D70-83171F80C0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Historically Two Genders</a:t>
            </a:r>
          </a:p>
          <a:p>
            <a:r>
              <a:rPr lang="en-US" dirty="0"/>
              <a:t>Some states now have non-binary gender options</a:t>
            </a:r>
          </a:p>
          <a:p>
            <a:r>
              <a:rPr lang="en-US" dirty="0"/>
              <a:t>Hawaii, Massachusetts, Montana, and California prohibit gender in rating</a:t>
            </a:r>
          </a:p>
          <a:p>
            <a:r>
              <a:rPr lang="en-US" dirty="0"/>
              <a:t>The influence usually isn’t more than a few percent, and varies by age and location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44DF3F6-ABD7-DC49-AF35-B44FEED5D485}"/>
              </a:ext>
            </a:extLst>
          </p:cNvPr>
          <p:cNvSpPr txBox="1">
            <a:spLocks/>
          </p:cNvSpPr>
          <p:nvPr/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Variables – Who you Are - Gender</a:t>
            </a:r>
          </a:p>
        </p:txBody>
      </p:sp>
    </p:spTree>
    <p:extLst>
      <p:ext uri="{BB962C8B-B14F-4D97-AF65-F5344CB8AC3E}">
        <p14:creationId xmlns:p14="http://schemas.microsoft.com/office/powerpoint/2010/main" val="69594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78555" cy="3760891"/>
          </a:xfrm>
        </p:spPr>
        <p:txBody>
          <a:bodyPr>
            <a:normAutofit/>
          </a:bodyPr>
          <a:lstStyle/>
          <a:p>
            <a:r>
              <a:rPr lang="en-US" dirty="0"/>
              <a:t>On average, married people save about 6% in states that allow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Marital Status</a:t>
            </a:r>
          </a:p>
        </p:txBody>
      </p:sp>
      <p:pic>
        <p:nvPicPr>
          <p:cNvPr id="5" name="Picture 4" descr="Wedding couple's hands and bouquet">
            <a:extLst>
              <a:ext uri="{FF2B5EF4-FFF2-40B4-BE49-F238E27FC236}">
                <a16:creationId xmlns:a16="http://schemas.microsoft.com/office/drawing/2014/main" id="{30BFB1FD-FD7F-2248-A7CC-D8E49FAC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35" y="2108201"/>
            <a:ext cx="5479845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056E9-3837-5E48-8D70-83171F80C0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Instead of “one way” effects of Age, Gender, and Marital Status, carriers are building tables of factors based on combinations of people in the household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44DF3F6-ABD7-DC49-AF35-B44FEED5D485}"/>
              </a:ext>
            </a:extLst>
          </p:cNvPr>
          <p:cNvSpPr txBox="1">
            <a:spLocks/>
          </p:cNvSpPr>
          <p:nvPr/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Variables – Who you Are – “Householding”</a:t>
            </a:r>
          </a:p>
        </p:txBody>
      </p:sp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59827520-951E-BD4D-B325-E87C8541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8952" y="1687831"/>
            <a:ext cx="3482337" cy="34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9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544DF3F6-ABD7-DC49-AF35-B44FEED5D485}"/>
              </a:ext>
            </a:extLst>
          </p:cNvPr>
          <p:cNvSpPr txBox="1">
            <a:spLocks/>
          </p:cNvSpPr>
          <p:nvPr/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Variables – Who you Are – “Householding”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6166A-B50C-434C-8B6F-4D038EE5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" y="1530455"/>
            <a:ext cx="10548937" cy="2408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0E982-D9C1-5247-B64C-F9D6DB61F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005" y="4115149"/>
            <a:ext cx="7265987" cy="24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2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choolhouse">
            <a:extLst>
              <a:ext uri="{FF2B5EF4-FFF2-40B4-BE49-F238E27FC236}">
                <a16:creationId xmlns:a16="http://schemas.microsoft.com/office/drawing/2014/main" id="{24D1C98C-9109-4449-8E8D-261688E29A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Stethoscope">
            <a:extLst>
              <a:ext uri="{FF2B5EF4-FFF2-40B4-BE49-F238E27FC236}">
                <a16:creationId xmlns:a16="http://schemas.microsoft.com/office/drawing/2014/main" id="{02E12F48-8E81-074A-A046-6F763E7626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Handcuffs">
            <a:extLst>
              <a:ext uri="{FF2B5EF4-FFF2-40B4-BE49-F238E27FC236}">
                <a16:creationId xmlns:a16="http://schemas.microsoft.com/office/drawing/2014/main" id="{801F6F75-56AE-3149-8408-304D6E11E4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A7EA6-66D8-9D48-A836-BCE56D59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BEC1A8-055F-024D-AC59-A514CF8B8BE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Occupation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3979D0-AFB1-2F44-B8A0-6BAB7EEF77C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Criminal Background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3CF22C-BA97-914A-92D9-87BCAD3D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Who You Are – A few others</a:t>
            </a:r>
          </a:p>
        </p:txBody>
      </p:sp>
    </p:spTree>
    <p:extLst>
      <p:ext uri="{BB962C8B-B14F-4D97-AF65-F5344CB8AC3E}">
        <p14:creationId xmlns:p14="http://schemas.microsoft.com/office/powerpoint/2010/main" val="141174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Mileage</a:t>
            </a:r>
          </a:p>
          <a:p>
            <a:r>
              <a:rPr lang="en-US" dirty="0"/>
              <a:t>Primary Vehicle Use</a:t>
            </a:r>
          </a:p>
          <a:p>
            <a:r>
              <a:rPr lang="en-US" dirty="0"/>
              <a:t>Accidents</a:t>
            </a:r>
          </a:p>
          <a:p>
            <a:r>
              <a:rPr lang="en-US" dirty="0"/>
              <a:t>Violations</a:t>
            </a:r>
          </a:p>
          <a:p>
            <a:pPr lvl="1"/>
            <a:r>
              <a:rPr lang="en-US" dirty="0"/>
              <a:t>Speeding</a:t>
            </a:r>
          </a:p>
          <a:p>
            <a:pPr lvl="1"/>
            <a:r>
              <a:rPr lang="en-US" dirty="0"/>
              <a:t>Distracted Driving</a:t>
            </a:r>
          </a:p>
          <a:p>
            <a:pPr lvl="1"/>
            <a:r>
              <a:rPr lang="en-US" dirty="0"/>
              <a:t>DUIs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How you Drive</a:t>
            </a:r>
          </a:p>
        </p:txBody>
      </p:sp>
    </p:spTree>
    <p:extLst>
      <p:ext uri="{BB962C8B-B14F-4D97-AF65-F5344CB8AC3E}">
        <p14:creationId xmlns:p14="http://schemas.microsoft.com/office/powerpoint/2010/main" val="339203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How you Drive – Annual Mileage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2F370E-3812-FE4C-81CB-B3DCE4A67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414" y="1708469"/>
            <a:ext cx="8663172" cy="4063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ADC00-3203-2041-BF1C-7C3244D0BEE3}"/>
              </a:ext>
            </a:extLst>
          </p:cNvPr>
          <p:cNvSpPr txBox="1"/>
          <p:nvPr/>
        </p:nvSpPr>
        <p:spPr>
          <a:xfrm>
            <a:off x="9472613" y="64886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Zebra</a:t>
            </a:r>
          </a:p>
        </p:txBody>
      </p:sp>
    </p:spTree>
    <p:extLst>
      <p:ext uri="{BB962C8B-B14F-4D97-AF65-F5344CB8AC3E}">
        <p14:creationId xmlns:p14="http://schemas.microsoft.com/office/powerpoint/2010/main" val="26883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How you Drive –Vehicle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3F0BDE-DF36-8C4B-AE24-037C298C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Pleasure</a:t>
            </a:r>
          </a:p>
          <a:p>
            <a:r>
              <a:rPr lang="en-US" dirty="0"/>
              <a:t>To/From Work</a:t>
            </a:r>
          </a:p>
          <a:p>
            <a:r>
              <a:rPr lang="en-US" dirty="0"/>
              <a:t>Farm</a:t>
            </a:r>
          </a:p>
          <a:p>
            <a:r>
              <a:rPr lang="en-US" dirty="0"/>
              <a:t>Business</a:t>
            </a:r>
          </a:p>
          <a:p>
            <a:r>
              <a:rPr lang="en-US" dirty="0"/>
              <a:t>Ridesharing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588314D-0C9C-D948-8399-74FC74EC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174" y="3429000"/>
            <a:ext cx="4927168" cy="299985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989437B-89C2-4847-A5F0-C2ED26B41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174" y="1168038"/>
            <a:ext cx="4717844" cy="37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7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Accidents are bad</a:t>
            </a:r>
          </a:p>
          <a:p>
            <a:pPr lvl="1"/>
            <a:r>
              <a:rPr lang="en-US" dirty="0"/>
              <a:t>At faults are often worse than not at faults</a:t>
            </a:r>
          </a:p>
          <a:p>
            <a:r>
              <a:rPr lang="en-US" dirty="0"/>
              <a:t>Many carriers age accidents off over time</a:t>
            </a:r>
          </a:p>
          <a:p>
            <a:r>
              <a:rPr lang="en-US" dirty="0"/>
              <a:t>Accidents aren’t to recoup losses</a:t>
            </a:r>
          </a:p>
          <a:p>
            <a:pPr lvl="1"/>
            <a:r>
              <a:rPr lang="en-US" dirty="0"/>
              <a:t>Individuals with accidents in prior years are more likely to have accidents in the upcoming policy period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How you Drive – Accidents</a:t>
            </a:r>
          </a:p>
        </p:txBody>
      </p:sp>
    </p:spTree>
    <p:extLst>
      <p:ext uri="{BB962C8B-B14F-4D97-AF65-F5344CB8AC3E}">
        <p14:creationId xmlns:p14="http://schemas.microsoft.com/office/powerpoint/2010/main" val="325143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Insurance Industry Overview</a:t>
            </a:r>
          </a:p>
          <a:p>
            <a:r>
              <a:rPr lang="en-US" dirty="0"/>
              <a:t>Personal Auto</a:t>
            </a:r>
          </a:p>
          <a:p>
            <a:r>
              <a:rPr lang="en-US" dirty="0"/>
              <a:t>How to Save Money on Auto Insurance</a:t>
            </a:r>
          </a:p>
          <a:p>
            <a:r>
              <a:rPr lang="en-US" dirty="0"/>
              <a:t>How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to Save Money on Auto Insurance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 serious violations can be a few percent increase</a:t>
            </a:r>
          </a:p>
          <a:p>
            <a:r>
              <a:rPr lang="en-US" dirty="0"/>
              <a:t>Bad violations are pricey: DUIs, refusing breathalyzer, racing, and hit and runs can increase premiums by over $1,000</a:t>
            </a:r>
          </a:p>
          <a:p>
            <a:r>
              <a:rPr lang="en-US" dirty="0"/>
              <a:t>Speeding</a:t>
            </a:r>
          </a:p>
          <a:p>
            <a:r>
              <a:rPr lang="en-US" dirty="0"/>
              <a:t>Distracted Driving</a:t>
            </a:r>
          </a:p>
          <a:p>
            <a:r>
              <a:rPr lang="en-US" dirty="0"/>
              <a:t>DUIs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How you Drive – Violations</a:t>
            </a:r>
          </a:p>
        </p:txBody>
      </p:sp>
      <p:pic>
        <p:nvPicPr>
          <p:cNvPr id="5" name="Graphic 4" descr="Beer">
            <a:extLst>
              <a:ext uri="{FF2B5EF4-FFF2-40B4-BE49-F238E27FC236}">
                <a16:creationId xmlns:a16="http://schemas.microsoft.com/office/drawing/2014/main" id="{5B311CF1-73FD-9B46-A9D6-DCDD8EEF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1100" y="3305175"/>
            <a:ext cx="2166938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</a:t>
            </a:r>
          </a:p>
          <a:p>
            <a:pPr lvl="1"/>
            <a:r>
              <a:rPr lang="en-US" dirty="0"/>
              <a:t>Required coverages</a:t>
            </a:r>
          </a:p>
          <a:p>
            <a:pPr lvl="1"/>
            <a:r>
              <a:rPr lang="en-US" dirty="0"/>
              <a:t>Required limits</a:t>
            </a:r>
          </a:p>
          <a:p>
            <a:r>
              <a:rPr lang="en-US" dirty="0"/>
              <a:t>Territory within state</a:t>
            </a:r>
          </a:p>
          <a:p>
            <a:pPr lvl="1"/>
            <a:r>
              <a:rPr lang="en-US" dirty="0"/>
              <a:t>Rural vs. Urban</a:t>
            </a:r>
          </a:p>
          <a:p>
            <a:pPr lvl="1"/>
            <a:r>
              <a:rPr lang="en-US" dirty="0"/>
              <a:t>Storm propensity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Where you live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404C226-C8D7-C344-8830-887268F9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699360"/>
            <a:ext cx="6635750" cy="45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1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Where you live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BA0385F-096F-8B4B-86FA-E9A6E8ECF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430" y="2223294"/>
            <a:ext cx="8928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2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Expensive Vehicles Cost More to Replace</a:t>
            </a:r>
          </a:p>
          <a:p>
            <a:r>
              <a:rPr lang="en-US" dirty="0"/>
              <a:t>Heavy vehicles cause greater injuries</a:t>
            </a:r>
          </a:p>
          <a:p>
            <a:r>
              <a:rPr lang="en-US" dirty="0"/>
              <a:t>Safety Features Increase Repair Costs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What you drive</a:t>
            </a:r>
          </a:p>
        </p:txBody>
      </p:sp>
      <p:pic>
        <p:nvPicPr>
          <p:cNvPr id="5" name="Graphic 4" descr="Convertible">
            <a:extLst>
              <a:ext uri="{FF2B5EF4-FFF2-40B4-BE49-F238E27FC236}">
                <a16:creationId xmlns:a16="http://schemas.microsoft.com/office/drawing/2014/main" id="{9DD9CCDF-8ACC-BC44-BC7E-E3FF607C2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6133" y="1530455"/>
            <a:ext cx="3938587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8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and deductibles</a:t>
            </a:r>
          </a:p>
          <a:p>
            <a:pPr lvl="1"/>
            <a:r>
              <a:rPr lang="en-US" dirty="0"/>
              <a:t>Higher Deductibles -&gt; Lower Premium</a:t>
            </a:r>
          </a:p>
          <a:p>
            <a:pPr lvl="1"/>
            <a:r>
              <a:rPr lang="en-US" dirty="0"/>
              <a:t>Higher Limits -&gt; Higher Premium</a:t>
            </a:r>
          </a:p>
          <a:p>
            <a:r>
              <a:rPr lang="en-US" dirty="0"/>
              <a:t>Prior insurance</a:t>
            </a:r>
          </a:p>
          <a:p>
            <a:r>
              <a:rPr lang="en-US" dirty="0"/>
              <a:t>Prior insurance limits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– Coverage Options</a:t>
            </a:r>
          </a:p>
        </p:txBody>
      </p:sp>
    </p:spTree>
    <p:extLst>
      <p:ext uri="{BB962C8B-B14F-4D97-AF65-F5344CB8AC3E}">
        <p14:creationId xmlns:p14="http://schemas.microsoft.com/office/powerpoint/2010/main" val="1290533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CAB-F8C6-8144-8449-61A9E15A1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to Save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E7CE3-2529-0848-8BC6-5D4FDACF9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6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39C8-8DD6-3447-B955-1F57B99A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Shop around – every carrier has a different rating algorithm</a:t>
            </a:r>
          </a:p>
          <a:p>
            <a:pPr lvl="1"/>
            <a:r>
              <a:rPr lang="en-US" dirty="0"/>
              <a:t>But make sure you’re comparing similar coverages</a:t>
            </a:r>
          </a:p>
          <a:p>
            <a:r>
              <a:rPr lang="en-US" b="1" dirty="0"/>
              <a:t>Purchase insurance with your parent(s) instead of on your own</a:t>
            </a:r>
          </a:p>
          <a:p>
            <a:r>
              <a:rPr lang="en-US" dirty="0"/>
              <a:t>Improve your credit</a:t>
            </a:r>
          </a:p>
          <a:p>
            <a:r>
              <a:rPr lang="en-US" dirty="0"/>
              <a:t>Get older</a:t>
            </a:r>
          </a:p>
          <a:p>
            <a:r>
              <a:rPr lang="en-US" dirty="0"/>
              <a:t>Consider insurance costs when purchasing your next vehicle</a:t>
            </a:r>
          </a:p>
          <a:p>
            <a:r>
              <a:rPr lang="en-US" dirty="0"/>
              <a:t>Many carriers have “away from home” discounts that you may qualify for</a:t>
            </a:r>
          </a:p>
          <a:p>
            <a:r>
              <a:rPr lang="en-US" dirty="0"/>
              <a:t>Bundle with other insurance products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0B8B0-4598-3542-AC7E-95504774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Save Money on Auto Insurance</a:t>
            </a:r>
          </a:p>
        </p:txBody>
      </p:sp>
    </p:spTree>
    <p:extLst>
      <p:ext uri="{BB962C8B-B14F-4D97-AF65-F5344CB8AC3E}">
        <p14:creationId xmlns:p14="http://schemas.microsoft.com/office/powerpoint/2010/main" val="145183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logo&#10;&#10;Description automatically generated">
            <a:extLst>
              <a:ext uri="{FF2B5EF4-FFF2-40B4-BE49-F238E27FC236}">
                <a16:creationId xmlns:a16="http://schemas.microsoft.com/office/drawing/2014/main" id="{C0C7938C-E3BE-E44F-9A15-0C9D490140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875" r="21875"/>
          <a:stretch>
            <a:fillRect/>
          </a:stretch>
        </p:blipFill>
        <p:spPr/>
      </p:pic>
      <p:pic>
        <p:nvPicPr>
          <p:cNvPr id="16" name="Picture Placeholder 15" descr="A picture containing logo&#10;&#10;Description automatically generated">
            <a:extLst>
              <a:ext uri="{FF2B5EF4-FFF2-40B4-BE49-F238E27FC236}">
                <a16:creationId xmlns:a16="http://schemas.microsoft.com/office/drawing/2014/main" id="{ADF4508C-F430-8E4E-8864-AAA8C9BDF7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8221093" y="2592484"/>
            <a:ext cx="2913804" cy="194253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3F894-5EC8-F748-8DBE-22A1C09C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$223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4C6E23-FC63-2746-A32C-BB723025BC1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$486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813DAD-1FC6-0C47-9846-3FA9F84B833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$678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9EC690-1E32-9F47-89DB-4F56294C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Comparison</a:t>
            </a:r>
          </a:p>
        </p:txBody>
      </p:sp>
      <p:pic>
        <p:nvPicPr>
          <p:cNvPr id="14" name="Picture Placeholder 13" descr="A picture containing logo&#10;&#10;Description automatically generated">
            <a:extLst>
              <a:ext uri="{FF2B5EF4-FFF2-40B4-BE49-F238E27FC236}">
                <a16:creationId xmlns:a16="http://schemas.microsoft.com/office/drawing/2014/main" id="{8494535B-8153-8A47-9C20-69BAA330F4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1097279" y="3217381"/>
            <a:ext cx="2919413" cy="346371"/>
          </a:xfrm>
        </p:spPr>
      </p:pic>
    </p:spTree>
    <p:extLst>
      <p:ext uri="{BB962C8B-B14F-4D97-AF65-F5344CB8AC3E}">
        <p14:creationId xmlns:p14="http://schemas.microsoft.com/office/powerpoint/2010/main" val="226141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CAB-F8C6-8144-8449-61A9E15A1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</a:t>
            </a:r>
            <a:r>
              <a:rPr lang="en-US" sz="6000" b="1" dirty="0">
                <a:solidFill>
                  <a:srgbClr val="FF0000"/>
                </a:solidFill>
              </a:rPr>
              <a:t>NOT</a:t>
            </a:r>
            <a:r>
              <a:rPr lang="en-US" sz="6000" dirty="0"/>
              <a:t> to Save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E7CE3-2529-0848-8BC6-5D4FDACF9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5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urance">
            <a:extLst>
              <a:ext uri="{FF2B5EF4-FFF2-40B4-BE49-F238E27FC236}">
                <a16:creationId xmlns:a16="http://schemas.microsoft.com/office/drawing/2014/main" id="{60B0ED00-3A78-204E-9509-E34CC401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3752"/>
            <a:ext cx="916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3C2D861-00BA-F240-878E-58602CAE9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https://xkcd.com/1494/</a:t>
            </a:r>
          </a:p>
        </p:txBody>
      </p:sp>
    </p:spTree>
    <p:extLst>
      <p:ext uri="{BB962C8B-B14F-4D97-AF65-F5344CB8AC3E}">
        <p14:creationId xmlns:p14="http://schemas.microsoft.com/office/powerpoint/2010/main" val="190563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0CAB-F8C6-8144-8449-61A9E15A1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Insurance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E7CE3-2529-0848-8BC6-5D4FDACF9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45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8A4D4-8C69-D44F-BE83-469BBD04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Lying</a:t>
            </a:r>
          </a:p>
          <a:p>
            <a:pPr lvl="1"/>
            <a:r>
              <a:rPr lang="en-US" dirty="0"/>
              <a:t>Incorrectly specifying vehicle usage</a:t>
            </a:r>
          </a:p>
          <a:p>
            <a:pPr lvl="1"/>
            <a:r>
              <a:rPr lang="en-US" dirty="0"/>
              <a:t>Rating the vehicle in a different location than it’s garaged</a:t>
            </a:r>
          </a:p>
          <a:p>
            <a:pPr lvl="1"/>
            <a:r>
              <a:rPr lang="en-US" dirty="0"/>
              <a:t>Failing to disclose tickets and accidents</a:t>
            </a:r>
          </a:p>
          <a:p>
            <a:r>
              <a:rPr lang="en-US" dirty="0"/>
              <a:t>Lower Limits</a:t>
            </a:r>
          </a:p>
          <a:p>
            <a:pPr lvl="1"/>
            <a:r>
              <a:rPr lang="en-US" dirty="0"/>
              <a:t>Choose higher deductibles (within reason) instead</a:t>
            </a:r>
          </a:p>
          <a:p>
            <a:r>
              <a:rPr lang="en-US" dirty="0"/>
              <a:t>Picking the carrier with the most discounts</a:t>
            </a:r>
          </a:p>
          <a:p>
            <a:pPr lvl="1"/>
            <a:r>
              <a:rPr lang="en-US" dirty="0"/>
              <a:t>You can create as many discounts as you want by specifying the base rates as the riskiest driver</a:t>
            </a:r>
          </a:p>
          <a:p>
            <a:r>
              <a:rPr lang="en-US" dirty="0"/>
              <a:t>Making Major Life Decisions For Cheaper Auto Insurance</a:t>
            </a:r>
          </a:p>
          <a:p>
            <a:pPr lvl="1"/>
            <a:r>
              <a:rPr lang="en-US" dirty="0"/>
              <a:t>Getting Married</a:t>
            </a:r>
          </a:p>
          <a:p>
            <a:pPr lvl="1"/>
            <a:r>
              <a:rPr lang="en-US" dirty="0"/>
              <a:t>Changing Gender</a:t>
            </a:r>
          </a:p>
          <a:p>
            <a:pPr lvl="1"/>
            <a:r>
              <a:rPr lang="en-US" dirty="0"/>
              <a:t>Move to a state with lower insurance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3A778-0AC6-6049-B3F3-E80B28E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to save money</a:t>
            </a:r>
          </a:p>
        </p:txBody>
      </p:sp>
    </p:spTree>
    <p:extLst>
      <p:ext uri="{BB962C8B-B14F-4D97-AF65-F5344CB8AC3E}">
        <p14:creationId xmlns:p14="http://schemas.microsoft.com/office/powerpoint/2010/main" val="3370411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9BE6-2745-D445-B166-092CAEFD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CDE6-ACEE-E349-A2D6-3C5FF858B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Basic Ratemaking 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)– Werner &amp; Modlin</a:t>
            </a:r>
          </a:p>
          <a:p>
            <a:r>
              <a:rPr lang="en-US" dirty="0"/>
              <a:t>Estimating Unpaid Claims Using Basic Techniques (</a:t>
            </a:r>
            <a:r>
              <a:rPr lang="en-US" dirty="0">
                <a:hlinkClick r:id="rId4"/>
              </a:rPr>
              <a:t>PDF</a:t>
            </a:r>
            <a:r>
              <a:rPr lang="en-US" dirty="0"/>
              <a:t>) – Friedland</a:t>
            </a:r>
          </a:p>
          <a:p>
            <a:r>
              <a:rPr lang="en-US" dirty="0"/>
              <a:t>Be An Actuary (</a:t>
            </a:r>
            <a:r>
              <a:rPr lang="en-US" dirty="0">
                <a:hlinkClick r:id="rId5"/>
              </a:rPr>
              <a:t>Website</a:t>
            </a:r>
            <a:r>
              <a:rPr lang="en-US" dirty="0"/>
              <a:t>)</a:t>
            </a:r>
          </a:p>
          <a:p>
            <a:r>
              <a:rPr lang="en-US" dirty="0"/>
              <a:t>The State of Auto Insurance (</a:t>
            </a:r>
            <a:r>
              <a:rPr lang="en-US" dirty="0">
                <a:hlinkClick r:id="rId6"/>
              </a:rPr>
              <a:t>Website</a:t>
            </a:r>
            <a:r>
              <a:rPr lang="en-US" dirty="0"/>
              <a:t>) – The Zebra</a:t>
            </a:r>
          </a:p>
          <a:p>
            <a:r>
              <a:rPr lang="en-US" dirty="0"/>
              <a:t>Kansas Department of Insurance (</a:t>
            </a:r>
            <a:r>
              <a:rPr lang="en-US" dirty="0">
                <a:hlinkClick r:id="rId7"/>
              </a:rPr>
              <a:t>Website</a:t>
            </a:r>
            <a:r>
              <a:rPr lang="en-US" dirty="0"/>
              <a:t>)</a:t>
            </a:r>
          </a:p>
          <a:p>
            <a:r>
              <a:rPr lang="en-US" dirty="0"/>
              <a:t>This Person Does Not Exist (</a:t>
            </a:r>
            <a:r>
              <a:rPr lang="en-US" dirty="0">
                <a:hlinkClick r:id="rId8"/>
              </a:rPr>
              <a:t>Website</a:t>
            </a:r>
            <a:r>
              <a:rPr lang="en-US" dirty="0"/>
              <a:t>)</a:t>
            </a:r>
          </a:p>
          <a:p>
            <a:r>
              <a:rPr lang="en-US" dirty="0"/>
              <a:t>XKCD (</a:t>
            </a:r>
            <a:r>
              <a:rPr lang="en-US" dirty="0">
                <a:hlinkClick r:id="rId9"/>
              </a:rPr>
              <a:t>Website</a:t>
            </a:r>
            <a:r>
              <a:rPr lang="en-US" dirty="0"/>
              <a:t>) – Randal Monroe</a:t>
            </a:r>
          </a:p>
          <a:p>
            <a:r>
              <a:rPr lang="en-US" dirty="0"/>
              <a:t>Gator Country (</a:t>
            </a:r>
            <a:r>
              <a:rPr lang="en-US" dirty="0">
                <a:hlinkClick r:id="rId10"/>
              </a:rPr>
              <a:t>Website</a:t>
            </a:r>
            <a:r>
              <a:rPr lang="en-US" dirty="0"/>
              <a:t>) – Spooner’s Home</a:t>
            </a:r>
          </a:p>
        </p:txBody>
      </p:sp>
    </p:spTree>
    <p:extLst>
      <p:ext uri="{BB962C8B-B14F-4D97-AF65-F5344CB8AC3E}">
        <p14:creationId xmlns:p14="http://schemas.microsoft.com/office/powerpoint/2010/main" val="3900879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B3111-7B97-654A-86CA-FD04EA6E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graphicFrame>
        <p:nvGraphicFramePr>
          <p:cNvPr id="4" name="Content Placeholder 2" descr="SmartArt graphic for contact information">
            <a:extLst>
              <a:ext uri="{FF2B5EF4-FFF2-40B4-BE49-F238E27FC236}">
                <a16:creationId xmlns:a16="http://schemas.microsoft.com/office/drawing/2014/main" id="{600D9413-DE22-3A40-BE90-9FD7FAA1C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4888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07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Insurance Industry Overview</a:t>
            </a:r>
          </a:p>
          <a:p>
            <a:r>
              <a:rPr lang="en-US" dirty="0"/>
              <a:t>Personal Auto</a:t>
            </a:r>
          </a:p>
          <a:p>
            <a:r>
              <a:rPr lang="en-US" dirty="0"/>
              <a:t>How to Save Money on Auto Insurance</a:t>
            </a:r>
          </a:p>
          <a:p>
            <a:r>
              <a:rPr lang="en-US" dirty="0"/>
              <a:t>How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to Save Money on Auto Insurance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4005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7D6AC-1F8F-A845-978B-C5792C87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Insurance?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8FBAC-2EB2-E84B-8115-6F71846504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Insurance is a means of protection from financial loss. It is a form of risk management, primarily used to hedge against the risk of a contingent or uncertain loss. </a:t>
            </a:r>
          </a:p>
          <a:p>
            <a:r>
              <a:rPr lang="en-US" dirty="0"/>
              <a:t>The insured pays a premium to an insurance company and receives receives a contract (the insurance policy) that details the conditions and circumstances under which the insurer will compensate the insured. If the insured experiences a loss covered by the policy, the carrier reimburses them for that loss subject to the terms of the contract.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966CE-3E2E-5C4C-B7FB-D8636378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6697"/>
            <a:ext cx="5359400" cy="56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line chart">
            <a:extLst>
              <a:ext uri="{FF2B5EF4-FFF2-40B4-BE49-F238E27FC236}">
                <a16:creationId xmlns:a16="http://schemas.microsoft.com/office/drawing/2014/main" id="{65E7A877-E287-4279-8948-3113F61C4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835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350498-C6E0-4603-8DF5-64D8BE8F2FB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United States Insurance Industry</a:t>
            </a:r>
          </a:p>
        </p:txBody>
      </p:sp>
    </p:spTree>
    <p:extLst>
      <p:ext uri="{BB962C8B-B14F-4D97-AF65-F5344CB8AC3E}">
        <p14:creationId xmlns:p14="http://schemas.microsoft.com/office/powerpoint/2010/main" val="178068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93BDBE-8F83-5549-A952-B27CAEB7C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6189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EE0E10-2F0A-664B-99F3-AAC470D0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&amp; Casualty Insurance</a:t>
            </a:r>
          </a:p>
        </p:txBody>
      </p:sp>
    </p:spTree>
    <p:extLst>
      <p:ext uri="{BB962C8B-B14F-4D97-AF65-F5344CB8AC3E}">
        <p14:creationId xmlns:p14="http://schemas.microsoft.com/office/powerpoint/2010/main" val="137710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5C4525-4CA2-6640-A221-398B8ADEB4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4130288"/>
              </p:ext>
            </p:extLst>
          </p:nvPr>
        </p:nvGraphicFramePr>
        <p:xfrm>
          <a:off x="1097280" y="1835889"/>
          <a:ext cx="464026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002">
                  <a:extLst>
                    <a:ext uri="{9D8B030D-6E8A-4147-A177-3AD203B41FA5}">
                      <a16:colId xmlns:a16="http://schemas.microsoft.com/office/drawing/2014/main" val="1770262991"/>
                    </a:ext>
                  </a:extLst>
                </a:gridCol>
                <a:gridCol w="1992260">
                  <a:extLst>
                    <a:ext uri="{9D8B030D-6E8A-4147-A177-3AD203B41FA5}">
                      <a16:colId xmlns:a16="http://schemas.microsoft.com/office/drawing/2014/main" val="2032714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Premium ($B)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6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7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Berkshire Hathaway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1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Liberty Mutual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6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6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6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3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Chubb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55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Farmers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6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2623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9D1B154-14D3-7F4A-9281-DD292C73790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74106755"/>
              </p:ext>
            </p:extLst>
          </p:nvPr>
        </p:nvGraphicFramePr>
        <p:xfrm>
          <a:off x="6517006" y="1835889"/>
          <a:ext cx="463867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67">
                  <a:extLst>
                    <a:ext uri="{9D8B030D-6E8A-4147-A177-3AD203B41FA5}">
                      <a16:colId xmlns:a16="http://schemas.microsoft.com/office/drawing/2014/main" val="1851700978"/>
                    </a:ext>
                  </a:extLst>
                </a:gridCol>
                <a:gridCol w="1736107">
                  <a:extLst>
                    <a:ext uri="{9D8B030D-6E8A-4147-A177-3AD203B41FA5}">
                      <a16:colId xmlns:a16="http://schemas.microsoft.com/office/drawing/2014/main" val="3037219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Premium ($B)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4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2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Hartford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02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American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0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9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7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Erie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Tokio Marine Holdings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52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Fairfax 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89290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E6AB047-4DCF-3A46-BE27-8D7637C9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Property &amp; Casualty Insurance GRoups</a:t>
            </a:r>
          </a:p>
        </p:txBody>
      </p:sp>
    </p:spTree>
    <p:extLst>
      <p:ext uri="{BB962C8B-B14F-4D97-AF65-F5344CB8AC3E}">
        <p14:creationId xmlns:p14="http://schemas.microsoft.com/office/powerpoint/2010/main" val="302040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BD5EA-B6C0-0449-9ACB-7EF61A1405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6F9FF"/>
          </a:solidFill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Financial information available for all U.S. insurance carriers (NAIC “Yellow Book”)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Regulated on a state-by-state basis via “filings”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Filings outline the variables and coefficients each carrier uses for rating in each state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Rating must be “actuarially sound” (essentially cost + pricing model)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Each state determines which variables it deems acceptable to use for each type of insurance in their state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All your competitors can see what you’re doing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6EF5A3-C6D8-2A4A-A0CA-FB4D7A28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Insurance Regulation</a:t>
            </a:r>
          </a:p>
        </p:txBody>
      </p:sp>
    </p:spTree>
    <p:extLst>
      <p:ext uri="{BB962C8B-B14F-4D97-AF65-F5344CB8AC3E}">
        <p14:creationId xmlns:p14="http://schemas.microsoft.com/office/powerpoint/2010/main" val="5894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RetrospectVTI</Template>
  <TotalTime>307</TotalTime>
  <Words>1713</Words>
  <Application>Microsoft Macintosh PowerPoint</Application>
  <PresentationFormat>Widescreen</PresentationFormat>
  <Paragraphs>339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Century Gothic</vt:lpstr>
      <vt:lpstr>RetrospectVTI</vt:lpstr>
      <vt:lpstr>Personal Auto Insurance Rating</vt:lpstr>
      <vt:lpstr>Kevin McBeth FCAS, MAAA</vt:lpstr>
      <vt:lpstr>OUTLINE</vt:lpstr>
      <vt:lpstr>Insurance Overview</vt:lpstr>
      <vt:lpstr>What is Insurance?</vt:lpstr>
      <vt:lpstr>United States Insurance Industry</vt:lpstr>
      <vt:lpstr>Property &amp; Casualty Insurance</vt:lpstr>
      <vt:lpstr>Top 20 Property &amp; Casualty Insurance GRoups</vt:lpstr>
      <vt:lpstr>United States Insurance Regulation</vt:lpstr>
      <vt:lpstr>Personal Auto</vt:lpstr>
      <vt:lpstr>Personal Auto Insurance</vt:lpstr>
      <vt:lpstr>Personal Auto Premium Composition</vt:lpstr>
      <vt:lpstr>Two components of rating</vt:lpstr>
      <vt:lpstr>Setting the Base RAte</vt:lpstr>
      <vt:lpstr>Criteria for Rating Variables</vt:lpstr>
      <vt:lpstr>What variables are used in auto rating?</vt:lpstr>
      <vt:lpstr>Before we begin…</vt:lpstr>
      <vt:lpstr>Categories of Personal Auto rating variables</vt:lpstr>
      <vt:lpstr>Variables – Who you Are</vt:lpstr>
      <vt:lpstr>Variables – Who you Are - AGE</vt:lpstr>
      <vt:lpstr>PowerPoint Presentation</vt:lpstr>
      <vt:lpstr>Variables – Marital Status</vt:lpstr>
      <vt:lpstr>PowerPoint Presentation</vt:lpstr>
      <vt:lpstr>PowerPoint Presentation</vt:lpstr>
      <vt:lpstr>Variables – Who You Are – A few others</vt:lpstr>
      <vt:lpstr>Variables – How you Drive</vt:lpstr>
      <vt:lpstr>Variables – How you Drive – Annual Mileage</vt:lpstr>
      <vt:lpstr>Variables – How you Drive –Vehicle Use</vt:lpstr>
      <vt:lpstr>Variables – How you Drive – Accidents</vt:lpstr>
      <vt:lpstr>Variables – How you Drive – Violations</vt:lpstr>
      <vt:lpstr>Variables – Where you live</vt:lpstr>
      <vt:lpstr>Variables – Where you live</vt:lpstr>
      <vt:lpstr>Variables – What you drive</vt:lpstr>
      <vt:lpstr>Variables – Coverage Options</vt:lpstr>
      <vt:lpstr>How to Save Money</vt:lpstr>
      <vt:lpstr>How to Save Money on Auto Insurance</vt:lpstr>
      <vt:lpstr>Example Comparison</vt:lpstr>
      <vt:lpstr>How NOT to Save Money</vt:lpstr>
      <vt:lpstr>PowerPoint Presentation</vt:lpstr>
      <vt:lpstr>Ways not to save money</vt:lpstr>
      <vt:lpstr>Additional References</vt:lpstr>
      <vt:lpstr>Contact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Auto Insurance Rating</dc:title>
  <dc:creator>Kevin McBeth</dc:creator>
  <cp:lastModifiedBy>Kevin McBeth</cp:lastModifiedBy>
  <cp:revision>36</cp:revision>
  <cp:lastPrinted>2020-10-26T22:15:01Z</cp:lastPrinted>
  <dcterms:created xsi:type="dcterms:W3CDTF">2020-10-18T14:48:44Z</dcterms:created>
  <dcterms:modified xsi:type="dcterms:W3CDTF">2020-10-27T01:34:58Z</dcterms:modified>
</cp:coreProperties>
</file>